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33521;&#20043;\Desktop\&#12502;&#12525;&#12464;\&#37197;&#24403;&#37329;\&#37197;&#24403;&#37329;&#12288;&#12502;&#12525;&#12464;&#29992;&#12288;&#12487;&#12540;&#12479;\&#12502;&#12525;&#12464;&#29992;&#12487;&#12540;&#12479;\&#21508;&#31038;&#12487;&#12540;&#12479;\AT&amp;T\AT&amp;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/>
              <a:t>年間の配当利回り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9.3334953621095715E-2"/>
          <c:y val="7.9375056374329817E-2"/>
          <c:w val="0.83988657252501508"/>
          <c:h val="0.76748243429150165"/>
        </c:manualLayout>
      </c:layout>
      <c:scatterChart>
        <c:scatterStyle val="lineMarker"/>
        <c:varyColors val="0"/>
        <c:ser>
          <c:idx val="0"/>
          <c:order val="0"/>
          <c:tx>
            <c:strRef>
              <c:f>'2005,2008,2013～2018'!$N$68</c:f>
              <c:strCache>
                <c:ptCount val="1"/>
                <c:pt idx="0">
                  <c:v>AT&amp;Tの年間配当利回り</c:v>
                </c:pt>
              </c:strCache>
            </c:strRef>
          </c:tx>
          <c:spPr>
            <a:ln w="5715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2"/>
            <c:spPr>
              <a:solidFill>
                <a:srgbClr val="92D050"/>
              </a:solidFill>
              <a:ln w="57150">
                <a:solidFill>
                  <a:srgbClr val="00B050"/>
                </a:solidFill>
              </a:ln>
              <a:effectLst/>
            </c:spPr>
          </c:marker>
          <c:xVal>
            <c:numRef>
              <c:f>'2005,2008,2013～2018'!$J$69:$J$121</c:f>
              <c:numCache>
                <c:formatCode>[$-F800]dddd\,\ mmmm\ dd\,\ yyyy</c:formatCode>
                <c:ptCount val="53"/>
                <c:pt idx="0">
                  <c:v>43405</c:v>
                </c:pt>
                <c:pt idx="1">
                  <c:v>43313</c:v>
                </c:pt>
                <c:pt idx="2">
                  <c:v>43221</c:v>
                </c:pt>
                <c:pt idx="3">
                  <c:v>43132</c:v>
                </c:pt>
                <c:pt idx="4">
                  <c:v>43040</c:v>
                </c:pt>
                <c:pt idx="5">
                  <c:v>42948</c:v>
                </c:pt>
                <c:pt idx="6">
                  <c:v>42856</c:v>
                </c:pt>
                <c:pt idx="7">
                  <c:v>42767</c:v>
                </c:pt>
                <c:pt idx="8">
                  <c:v>42675</c:v>
                </c:pt>
                <c:pt idx="9">
                  <c:v>42583</c:v>
                </c:pt>
                <c:pt idx="10">
                  <c:v>42492</c:v>
                </c:pt>
                <c:pt idx="11">
                  <c:v>42401</c:v>
                </c:pt>
                <c:pt idx="12">
                  <c:v>42310</c:v>
                </c:pt>
                <c:pt idx="13">
                  <c:v>42219</c:v>
                </c:pt>
                <c:pt idx="14">
                  <c:v>42125</c:v>
                </c:pt>
                <c:pt idx="15">
                  <c:v>42037</c:v>
                </c:pt>
                <c:pt idx="16">
                  <c:v>41946</c:v>
                </c:pt>
                <c:pt idx="17">
                  <c:v>41852</c:v>
                </c:pt>
                <c:pt idx="18">
                  <c:v>41760</c:v>
                </c:pt>
                <c:pt idx="19">
                  <c:v>41673</c:v>
                </c:pt>
                <c:pt idx="20">
                  <c:v>41579</c:v>
                </c:pt>
                <c:pt idx="21">
                  <c:v>41487</c:v>
                </c:pt>
                <c:pt idx="22">
                  <c:v>41395</c:v>
                </c:pt>
                <c:pt idx="23">
                  <c:v>41306</c:v>
                </c:pt>
                <c:pt idx="24">
                  <c:v>41214</c:v>
                </c:pt>
                <c:pt idx="25">
                  <c:v>41122</c:v>
                </c:pt>
                <c:pt idx="26">
                  <c:v>41030</c:v>
                </c:pt>
                <c:pt idx="27">
                  <c:v>40940</c:v>
                </c:pt>
                <c:pt idx="28">
                  <c:v>40848</c:v>
                </c:pt>
                <c:pt idx="29">
                  <c:v>40756</c:v>
                </c:pt>
                <c:pt idx="30">
                  <c:v>40665</c:v>
                </c:pt>
                <c:pt idx="31">
                  <c:v>40575</c:v>
                </c:pt>
                <c:pt idx="32">
                  <c:v>40483</c:v>
                </c:pt>
                <c:pt idx="33">
                  <c:v>40392</c:v>
                </c:pt>
                <c:pt idx="34">
                  <c:v>40301</c:v>
                </c:pt>
                <c:pt idx="35">
                  <c:v>40210</c:v>
                </c:pt>
                <c:pt idx="36">
                  <c:v>40119</c:v>
                </c:pt>
                <c:pt idx="37">
                  <c:v>40028</c:v>
                </c:pt>
                <c:pt idx="38">
                  <c:v>39934</c:v>
                </c:pt>
                <c:pt idx="39">
                  <c:v>39846</c:v>
                </c:pt>
                <c:pt idx="40">
                  <c:v>39755</c:v>
                </c:pt>
                <c:pt idx="41">
                  <c:v>39661</c:v>
                </c:pt>
                <c:pt idx="42">
                  <c:v>39569</c:v>
                </c:pt>
                <c:pt idx="43">
                  <c:v>39479</c:v>
                </c:pt>
                <c:pt idx="44">
                  <c:v>39387</c:v>
                </c:pt>
                <c:pt idx="45">
                  <c:v>39295</c:v>
                </c:pt>
                <c:pt idx="46">
                  <c:v>39203</c:v>
                </c:pt>
                <c:pt idx="47">
                  <c:v>39114</c:v>
                </c:pt>
                <c:pt idx="48">
                  <c:v>39022</c:v>
                </c:pt>
                <c:pt idx="49">
                  <c:v>38930</c:v>
                </c:pt>
                <c:pt idx="50">
                  <c:v>38838</c:v>
                </c:pt>
                <c:pt idx="51">
                  <c:v>38749</c:v>
                </c:pt>
                <c:pt idx="52">
                  <c:v>38657</c:v>
                </c:pt>
              </c:numCache>
            </c:numRef>
          </c:xVal>
          <c:yVal>
            <c:numRef>
              <c:f>'2005,2008,2013～2018'!$N$69:$N$121</c:f>
              <c:numCache>
                <c:formatCode>0.0</c:formatCode>
                <c:ptCount val="53"/>
                <c:pt idx="0">
                  <c:v>6.5595277140045924</c:v>
                </c:pt>
                <c:pt idx="1">
                  <c:v>6.269592476489029</c:v>
                </c:pt>
                <c:pt idx="2">
                  <c:v>6.1462814996926856</c:v>
                </c:pt>
                <c:pt idx="3">
                  <c:v>5.1072522982635347</c:v>
                </c:pt>
                <c:pt idx="4">
                  <c:v>5.8420268256333836</c:v>
                </c:pt>
                <c:pt idx="5">
                  <c:v>5.0411522633744852</c:v>
                </c:pt>
                <c:pt idx="6">
                  <c:v>5.0127877237851655</c:v>
                </c:pt>
                <c:pt idx="7">
                  <c:v>4.6600095102234906</c:v>
                </c:pt>
                <c:pt idx="8">
                  <c:v>5.2516411378555796</c:v>
                </c:pt>
                <c:pt idx="9">
                  <c:v>4.4465030106530801</c:v>
                </c:pt>
                <c:pt idx="10">
                  <c:v>4.9104859335038356</c:v>
                </c:pt>
                <c:pt idx="11">
                  <c:v>5.3067993366500827</c:v>
                </c:pt>
                <c:pt idx="12">
                  <c:v>5.5935733412674802</c:v>
                </c:pt>
                <c:pt idx="13">
                  <c:v>5.424120023081362</c:v>
                </c:pt>
                <c:pt idx="14">
                  <c:v>5.4619407321324811</c:v>
                </c:pt>
                <c:pt idx="15">
                  <c:v>5.6019070321811668</c:v>
                </c:pt>
                <c:pt idx="16">
                  <c:v>5.2812858783008032</c:v>
                </c:pt>
                <c:pt idx="17">
                  <c:v>5.2080384941975666</c:v>
                </c:pt>
                <c:pt idx="18">
                  <c:v>5.1714446318156266</c:v>
                </c:pt>
                <c:pt idx="19">
                  <c:v>5.7589984350547736</c:v>
                </c:pt>
                <c:pt idx="20">
                  <c:v>4.9668874172185431</c:v>
                </c:pt>
                <c:pt idx="21">
                  <c:v>5.0391937290033599</c:v>
                </c:pt>
                <c:pt idx="22">
                  <c:v>4.7923322683706067</c:v>
                </c:pt>
                <c:pt idx="23">
                  <c:v>5.0689946493945373</c:v>
                </c:pt>
                <c:pt idx="24">
                  <c:v>5.0156739811912221</c:v>
                </c:pt>
                <c:pt idx="25">
                  <c:v>4.6758767268862913</c:v>
                </c:pt>
                <c:pt idx="26">
                  <c:v>5.3236539624924379</c:v>
                </c:pt>
                <c:pt idx="27">
                  <c:v>5.9459459459459456</c:v>
                </c:pt>
                <c:pt idx="28">
                  <c:v>5.9930313588850179</c:v>
                </c:pt>
                <c:pt idx="29">
                  <c:v>5.8265582655826558</c:v>
                </c:pt>
                <c:pt idx="30">
                  <c:v>5.5110541493111187</c:v>
                </c:pt>
                <c:pt idx="31">
                  <c:v>6.1715105848582708</c:v>
                </c:pt>
                <c:pt idx="32">
                  <c:v>5.8495821727019495</c:v>
                </c:pt>
                <c:pt idx="33">
                  <c:v>6.3181647235802929</c:v>
                </c:pt>
                <c:pt idx="34">
                  <c:v>6.3926940639269407</c:v>
                </c:pt>
                <c:pt idx="35">
                  <c:v>6.6193853427895979</c:v>
                </c:pt>
                <c:pt idx="36">
                  <c:v>6.4087534193044151</c:v>
                </c:pt>
                <c:pt idx="37">
                  <c:v>6.2523827678231028</c:v>
                </c:pt>
                <c:pt idx="38">
                  <c:v>6.3052672049211829</c:v>
                </c:pt>
                <c:pt idx="39">
                  <c:v>6.5182829888712241</c:v>
                </c:pt>
                <c:pt idx="40">
                  <c:v>5.7533261416756565</c:v>
                </c:pt>
                <c:pt idx="41">
                  <c:v>5.2562417871222076</c:v>
                </c:pt>
                <c:pt idx="42">
                  <c:v>4.0060090135202806</c:v>
                </c:pt>
                <c:pt idx="43">
                  <c:v>4.179728317659352</c:v>
                </c:pt>
                <c:pt idx="44">
                  <c:v>3.5096391497775574</c:v>
                </c:pt>
                <c:pt idx="45">
                  <c:v>3.5297042008451407</c:v>
                </c:pt>
                <c:pt idx="46">
                  <c:v>3.6560247167868174</c:v>
                </c:pt>
                <c:pt idx="47">
                  <c:v>3.7615894039735096</c:v>
                </c:pt>
                <c:pt idx="48">
                  <c:v>3.9395734597156404</c:v>
                </c:pt>
                <c:pt idx="49">
                  <c:v>4.4690860215053769</c:v>
                </c:pt>
                <c:pt idx="50">
                  <c:v>5.0840978593272173</c:v>
                </c:pt>
                <c:pt idx="51">
                  <c:v>5.0094161958568737</c:v>
                </c:pt>
                <c:pt idx="52">
                  <c:v>5.4247266610597134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01723576"/>
        <c:axId val="501723968"/>
      </c:scatterChart>
      <c:valAx>
        <c:axId val="5017235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1800"/>
                  <a:t>年月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yyyy&quot;年&quot;m&quot;月&quot;;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01723968"/>
        <c:crosses val="autoZero"/>
        <c:crossBetween val="midCat"/>
      </c:valAx>
      <c:valAx>
        <c:axId val="501723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1800"/>
                  <a:t>年間の配当利回り</a:t>
                </a:r>
                <a:r>
                  <a:rPr lang="en-US" altLang="ja-JP" sz="1800"/>
                  <a:t>(%)</a:t>
                </a:r>
                <a:endParaRPr lang="ja-JP" altLang="en-US" sz="180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0172357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4529901182608442"/>
          <c:y val="0.48909143401380256"/>
          <c:w val="0.34893795086019136"/>
          <c:h val="0.11164461054304727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592A7-6E77-4E9B-8816-6E22F2EFC432}" type="datetimeFigureOut">
              <a:rPr kumimoji="1" lang="ja-JP" altLang="en-US" smtClean="0"/>
              <a:t>2019/1/2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2F85-87B4-450A-96BB-EFF7FE6A5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394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592A7-6E77-4E9B-8816-6E22F2EFC432}" type="datetimeFigureOut">
              <a:rPr kumimoji="1" lang="ja-JP" altLang="en-US" smtClean="0"/>
              <a:t>2019/1/2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2F85-87B4-450A-96BB-EFF7FE6A5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881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592A7-6E77-4E9B-8816-6E22F2EFC432}" type="datetimeFigureOut">
              <a:rPr kumimoji="1" lang="ja-JP" altLang="en-US" smtClean="0"/>
              <a:t>2019/1/2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2F85-87B4-450A-96BB-EFF7FE6A5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010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592A7-6E77-4E9B-8816-6E22F2EFC432}" type="datetimeFigureOut">
              <a:rPr kumimoji="1" lang="ja-JP" altLang="en-US" smtClean="0"/>
              <a:t>2019/1/2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2F85-87B4-450A-96BB-EFF7FE6A5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044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592A7-6E77-4E9B-8816-6E22F2EFC432}" type="datetimeFigureOut">
              <a:rPr kumimoji="1" lang="ja-JP" altLang="en-US" smtClean="0"/>
              <a:t>2019/1/2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2F85-87B4-450A-96BB-EFF7FE6A5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206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592A7-6E77-4E9B-8816-6E22F2EFC432}" type="datetimeFigureOut">
              <a:rPr kumimoji="1" lang="ja-JP" altLang="en-US" smtClean="0"/>
              <a:t>2019/1/2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2F85-87B4-450A-96BB-EFF7FE6A5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6484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592A7-6E77-4E9B-8816-6E22F2EFC432}" type="datetimeFigureOut">
              <a:rPr kumimoji="1" lang="ja-JP" altLang="en-US" smtClean="0"/>
              <a:t>2019/1/2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2F85-87B4-450A-96BB-EFF7FE6A5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7786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592A7-6E77-4E9B-8816-6E22F2EFC432}" type="datetimeFigureOut">
              <a:rPr kumimoji="1" lang="ja-JP" altLang="en-US" smtClean="0"/>
              <a:t>2019/1/2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2F85-87B4-450A-96BB-EFF7FE6A5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574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592A7-6E77-4E9B-8816-6E22F2EFC432}" type="datetimeFigureOut">
              <a:rPr kumimoji="1" lang="ja-JP" altLang="en-US" smtClean="0"/>
              <a:t>2019/1/2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2F85-87B4-450A-96BB-EFF7FE6A5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641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592A7-6E77-4E9B-8816-6E22F2EFC432}" type="datetimeFigureOut">
              <a:rPr kumimoji="1" lang="ja-JP" altLang="en-US" smtClean="0"/>
              <a:t>2019/1/2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2F85-87B4-450A-96BB-EFF7FE6A5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4229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592A7-6E77-4E9B-8816-6E22F2EFC432}" type="datetimeFigureOut">
              <a:rPr kumimoji="1" lang="ja-JP" altLang="en-US" smtClean="0"/>
              <a:t>2019/1/2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2F85-87B4-450A-96BB-EFF7FE6A5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9988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592A7-6E77-4E9B-8816-6E22F2EFC432}" type="datetimeFigureOut">
              <a:rPr kumimoji="1" lang="ja-JP" altLang="en-US" smtClean="0"/>
              <a:t>2019/1/2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22F85-87B4-450A-96BB-EFF7FE6A5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9827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グラフ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5719865"/>
              </p:ext>
            </p:extLst>
          </p:nvPr>
        </p:nvGraphicFramePr>
        <p:xfrm>
          <a:off x="1549482" y="613001"/>
          <a:ext cx="9093035" cy="56319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8" name="グループ化 17"/>
          <p:cNvGrpSpPr/>
          <p:nvPr/>
        </p:nvGrpSpPr>
        <p:grpSpPr>
          <a:xfrm>
            <a:off x="2400300" y="1282700"/>
            <a:ext cx="7645400" cy="2755899"/>
            <a:chOff x="2400300" y="1282700"/>
            <a:chExt cx="7645400" cy="2755899"/>
          </a:xfrm>
        </p:grpSpPr>
        <p:cxnSp>
          <p:nvCxnSpPr>
            <p:cNvPr id="6" name="直線コネクタ 5"/>
            <p:cNvCxnSpPr/>
            <p:nvPr/>
          </p:nvCxnSpPr>
          <p:spPr>
            <a:xfrm>
              <a:off x="2400300" y="1282700"/>
              <a:ext cx="7645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>
              <a:off x="2400300" y="3225800"/>
              <a:ext cx="7645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グループ化 10"/>
            <p:cNvGrpSpPr/>
            <p:nvPr/>
          </p:nvGrpSpPr>
          <p:grpSpPr>
            <a:xfrm>
              <a:off x="3911600" y="3517899"/>
              <a:ext cx="812800" cy="520700"/>
              <a:chOff x="3784600" y="3517899"/>
              <a:chExt cx="812800" cy="520700"/>
            </a:xfrm>
          </p:grpSpPr>
          <p:sp>
            <p:nvSpPr>
              <p:cNvPr id="9" name="角丸四角形吹き出し 8"/>
              <p:cNvSpPr/>
              <p:nvPr/>
            </p:nvSpPr>
            <p:spPr>
              <a:xfrm>
                <a:off x="3784600" y="3517899"/>
                <a:ext cx="812800" cy="520700"/>
              </a:xfrm>
              <a:prstGeom prst="wedgeRoundRectCallout">
                <a:avLst>
                  <a:gd name="adj1" fmla="val -19881"/>
                  <a:gd name="adj2" fmla="val -96037"/>
                  <a:gd name="adj3" fmla="val 16667"/>
                </a:avLst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" name="テキスト ボックス 9"/>
              <p:cNvSpPr txBox="1"/>
              <p:nvPr/>
            </p:nvSpPr>
            <p:spPr>
              <a:xfrm>
                <a:off x="3841750" y="3593583"/>
                <a:ext cx="6985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smtClean="0"/>
                  <a:t>3.5 %</a:t>
                </a:r>
                <a:endParaRPr kumimoji="1" lang="ja-JP" altLang="en-US" dirty="0"/>
              </a:p>
            </p:txBody>
          </p:sp>
        </p:grpSp>
        <p:grpSp>
          <p:nvGrpSpPr>
            <p:cNvPr id="12" name="グループ化 11"/>
            <p:cNvGrpSpPr/>
            <p:nvPr/>
          </p:nvGrpSpPr>
          <p:grpSpPr>
            <a:xfrm>
              <a:off x="9232900" y="1593850"/>
              <a:ext cx="812800" cy="520700"/>
              <a:chOff x="3784600" y="3517899"/>
              <a:chExt cx="812800" cy="520700"/>
            </a:xfrm>
          </p:grpSpPr>
          <p:sp>
            <p:nvSpPr>
              <p:cNvPr id="13" name="角丸四角形吹き出し 12"/>
              <p:cNvSpPr/>
              <p:nvPr/>
            </p:nvSpPr>
            <p:spPr>
              <a:xfrm>
                <a:off x="3784600" y="3517899"/>
                <a:ext cx="812800" cy="520700"/>
              </a:xfrm>
              <a:prstGeom prst="wedgeRoundRectCallout">
                <a:avLst>
                  <a:gd name="adj1" fmla="val -37069"/>
                  <a:gd name="adj2" fmla="val -98476"/>
                  <a:gd name="adj3" fmla="val 16667"/>
                </a:avLst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テキスト ボックス 13"/>
              <p:cNvSpPr txBox="1"/>
              <p:nvPr/>
            </p:nvSpPr>
            <p:spPr>
              <a:xfrm>
                <a:off x="3841750" y="3593583"/>
                <a:ext cx="6985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 smtClean="0"/>
                  <a:t>6</a:t>
                </a:r>
                <a:r>
                  <a:rPr kumimoji="1" lang="en-US" altLang="ja-JP" dirty="0" smtClean="0"/>
                  <a:t>.6 %</a:t>
                </a:r>
                <a:endParaRPr kumimoji="1" lang="ja-JP" altLang="en-US" dirty="0"/>
              </a:p>
            </p:txBody>
          </p:sp>
        </p:grpSp>
        <p:grpSp>
          <p:nvGrpSpPr>
            <p:cNvPr id="15" name="グループ化 14"/>
            <p:cNvGrpSpPr/>
            <p:nvPr/>
          </p:nvGrpSpPr>
          <p:grpSpPr>
            <a:xfrm>
              <a:off x="4724400" y="1854200"/>
              <a:ext cx="812800" cy="520700"/>
              <a:chOff x="3784600" y="3517899"/>
              <a:chExt cx="812800" cy="520700"/>
            </a:xfrm>
          </p:grpSpPr>
          <p:sp>
            <p:nvSpPr>
              <p:cNvPr id="16" name="角丸四角形吹き出し 15"/>
              <p:cNvSpPr/>
              <p:nvPr/>
            </p:nvSpPr>
            <p:spPr>
              <a:xfrm>
                <a:off x="3784600" y="3517899"/>
                <a:ext cx="812800" cy="520700"/>
              </a:xfrm>
              <a:prstGeom prst="wedgeRoundRectCallout">
                <a:avLst>
                  <a:gd name="adj1" fmla="val 9806"/>
                  <a:gd name="adj2" fmla="val -149696"/>
                  <a:gd name="adj3" fmla="val 16667"/>
                </a:avLst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" name="テキスト ボックス 16"/>
              <p:cNvSpPr txBox="1"/>
              <p:nvPr/>
            </p:nvSpPr>
            <p:spPr>
              <a:xfrm>
                <a:off x="3841750" y="3593583"/>
                <a:ext cx="6985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 smtClean="0"/>
                  <a:t>6</a:t>
                </a:r>
                <a:r>
                  <a:rPr kumimoji="1" lang="en-US" altLang="ja-JP" dirty="0" smtClean="0"/>
                  <a:t>.6 %</a:t>
                </a:r>
                <a:endParaRPr kumimoji="1" lang="ja-JP" alt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73951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16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英之</dc:creator>
  <cp:lastModifiedBy>英之</cp:lastModifiedBy>
  <cp:revision>2</cp:revision>
  <dcterms:created xsi:type="dcterms:W3CDTF">2019-01-02T02:35:15Z</dcterms:created>
  <dcterms:modified xsi:type="dcterms:W3CDTF">2019-01-02T02:42:31Z</dcterms:modified>
</cp:coreProperties>
</file>