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1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49472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184747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83318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16159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39034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191970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330982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374782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1977565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223636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200BB5-53E6-C341-9554-28634732D56B}" type="datetimeFigureOut">
              <a:rPr kumimoji="1" lang="ja-JP" altLang="en-US" smtClean="0"/>
              <a:t>2021/2/16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193156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00BB5-53E6-C341-9554-28634732D56B}" type="datetimeFigureOut">
              <a:rPr kumimoji="1" lang="ja-JP" altLang="en-US" smtClean="0"/>
              <a:t>2021/2/16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22394-30E8-314D-954C-77C9813426F0}" type="slidenum">
              <a:rPr kumimoji="1" lang="ja-JP" altLang="en-US" smtClean="0"/>
              <a:t>‹#›</a:t>
            </a:fld>
            <a:endParaRPr kumimoji="1" lang="ja-JP" altLang="en-US"/>
          </a:p>
        </p:txBody>
      </p:sp>
    </p:spTree>
    <p:extLst>
      <p:ext uri="{BB962C8B-B14F-4D97-AF65-F5344CB8AC3E}">
        <p14:creationId xmlns:p14="http://schemas.microsoft.com/office/powerpoint/2010/main" val="4143849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10;&#10;自動的に生成された説明">
            <a:extLst>
              <a:ext uri="{FF2B5EF4-FFF2-40B4-BE49-F238E27FC236}">
                <a16:creationId xmlns:a16="http://schemas.microsoft.com/office/drawing/2014/main" id="{1C5ECF3B-1738-454D-8116-EA96F1E1C698}"/>
              </a:ext>
            </a:extLst>
          </p:cNvPr>
          <p:cNvPicPr>
            <a:picLocks noChangeAspect="1"/>
          </p:cNvPicPr>
          <p:nvPr/>
        </p:nvPicPr>
        <p:blipFill>
          <a:blip r:embed="rId2"/>
          <a:stretch>
            <a:fillRect/>
          </a:stretch>
        </p:blipFill>
        <p:spPr>
          <a:xfrm>
            <a:off x="102408" y="0"/>
            <a:ext cx="8939185" cy="6858000"/>
          </a:xfrm>
          <a:prstGeom prst="rect">
            <a:avLst/>
          </a:prstGeom>
        </p:spPr>
      </p:pic>
      <p:sp>
        <p:nvSpPr>
          <p:cNvPr id="6" name="角丸四角形吹き出し 5">
            <a:extLst>
              <a:ext uri="{FF2B5EF4-FFF2-40B4-BE49-F238E27FC236}">
                <a16:creationId xmlns:a16="http://schemas.microsoft.com/office/drawing/2014/main" id="{7E975285-AB4A-F84C-AAA1-A5997002F23C}"/>
              </a:ext>
            </a:extLst>
          </p:cNvPr>
          <p:cNvSpPr/>
          <p:nvPr/>
        </p:nvSpPr>
        <p:spPr>
          <a:xfrm>
            <a:off x="5044967" y="966953"/>
            <a:ext cx="3794234" cy="1828800"/>
          </a:xfrm>
          <a:prstGeom prst="wedgeRoundRectCallout">
            <a:avLst>
              <a:gd name="adj1" fmla="val -58783"/>
              <a:gd name="adj2" fmla="val 71712"/>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7E0219A1-0F4D-D847-8A6B-F4028CA91FFA}"/>
              </a:ext>
            </a:extLst>
          </p:cNvPr>
          <p:cNvCxnSpPr/>
          <p:nvPr/>
        </p:nvCxnSpPr>
        <p:spPr>
          <a:xfrm>
            <a:off x="3026979" y="3429000"/>
            <a:ext cx="208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9A8D5E5-8259-1E41-B0DA-9F09636C3956}"/>
              </a:ext>
            </a:extLst>
          </p:cNvPr>
          <p:cNvSpPr txBox="1"/>
          <p:nvPr/>
        </p:nvSpPr>
        <p:spPr>
          <a:xfrm>
            <a:off x="5197366" y="1062449"/>
            <a:ext cx="3489435" cy="1754326"/>
          </a:xfrm>
          <a:prstGeom prst="rect">
            <a:avLst/>
          </a:prstGeom>
          <a:noFill/>
        </p:spPr>
        <p:txBody>
          <a:bodyPr wrap="square" rtlCol="0">
            <a:spAutoFit/>
          </a:bodyPr>
          <a:lstStyle/>
          <a:p>
            <a:r>
              <a:rPr kumimoji="1" lang="ja-JP" altLang="en-US"/>
              <a:t>証券会社から電子交付や郵送される特定口座年間取引報告書を参考に， （譲渡に係る年間取引損益及び源泉徴収税等）の欄の源泉徴収税額（所得税）を記述します．</a:t>
            </a:r>
          </a:p>
        </p:txBody>
      </p:sp>
    </p:spTree>
    <p:extLst>
      <p:ext uri="{BB962C8B-B14F-4D97-AF65-F5344CB8AC3E}">
        <p14:creationId xmlns:p14="http://schemas.microsoft.com/office/powerpoint/2010/main" val="326133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10;&#10;自動的に生成された説明">
            <a:extLst>
              <a:ext uri="{FF2B5EF4-FFF2-40B4-BE49-F238E27FC236}">
                <a16:creationId xmlns:a16="http://schemas.microsoft.com/office/drawing/2014/main" id="{1C5ECF3B-1738-454D-8116-EA96F1E1C698}"/>
              </a:ext>
            </a:extLst>
          </p:cNvPr>
          <p:cNvPicPr>
            <a:picLocks noChangeAspect="1"/>
          </p:cNvPicPr>
          <p:nvPr/>
        </p:nvPicPr>
        <p:blipFill>
          <a:blip r:embed="rId2"/>
          <a:stretch>
            <a:fillRect/>
          </a:stretch>
        </p:blipFill>
        <p:spPr>
          <a:xfrm>
            <a:off x="102408" y="0"/>
            <a:ext cx="8939185" cy="6858000"/>
          </a:xfrm>
          <a:prstGeom prst="rect">
            <a:avLst/>
          </a:prstGeom>
        </p:spPr>
      </p:pic>
      <p:sp>
        <p:nvSpPr>
          <p:cNvPr id="6" name="角丸四角形吹き出し 5">
            <a:extLst>
              <a:ext uri="{FF2B5EF4-FFF2-40B4-BE49-F238E27FC236}">
                <a16:creationId xmlns:a16="http://schemas.microsoft.com/office/drawing/2014/main" id="{7E975285-AB4A-F84C-AAA1-A5997002F23C}"/>
              </a:ext>
            </a:extLst>
          </p:cNvPr>
          <p:cNvSpPr/>
          <p:nvPr/>
        </p:nvSpPr>
        <p:spPr>
          <a:xfrm>
            <a:off x="5044967" y="1093076"/>
            <a:ext cx="3794234" cy="1894011"/>
          </a:xfrm>
          <a:prstGeom prst="wedgeRoundRectCallout">
            <a:avLst>
              <a:gd name="adj1" fmla="val -9752"/>
              <a:gd name="adj2" fmla="val 61011"/>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7E0219A1-0F4D-D847-8A6B-F4028CA91FFA}"/>
              </a:ext>
            </a:extLst>
          </p:cNvPr>
          <p:cNvCxnSpPr/>
          <p:nvPr/>
        </p:nvCxnSpPr>
        <p:spPr>
          <a:xfrm>
            <a:off x="5318231" y="3429000"/>
            <a:ext cx="208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9A8D5E5-8259-1E41-B0DA-9F09636C3956}"/>
              </a:ext>
            </a:extLst>
          </p:cNvPr>
          <p:cNvSpPr txBox="1"/>
          <p:nvPr/>
        </p:nvSpPr>
        <p:spPr>
          <a:xfrm>
            <a:off x="5197366" y="1261241"/>
            <a:ext cx="3489435" cy="1754326"/>
          </a:xfrm>
          <a:prstGeom prst="rect">
            <a:avLst/>
          </a:prstGeom>
          <a:noFill/>
        </p:spPr>
        <p:txBody>
          <a:bodyPr wrap="square" rtlCol="0">
            <a:spAutoFit/>
          </a:bodyPr>
          <a:lstStyle/>
          <a:p>
            <a:r>
              <a:rPr kumimoji="1" lang="ja-JP" altLang="en-US"/>
              <a:t>証券会社から電子交付や郵送される特定口座年間取引報告書を参考に，（譲渡に係る年間取引損益及び源泉徴収税等）の欄の株式等譲渡所得割額（住民税）を記述します．</a:t>
            </a:r>
          </a:p>
        </p:txBody>
      </p:sp>
    </p:spTree>
    <p:extLst>
      <p:ext uri="{BB962C8B-B14F-4D97-AF65-F5344CB8AC3E}">
        <p14:creationId xmlns:p14="http://schemas.microsoft.com/office/powerpoint/2010/main" val="231056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10;&#10;自動的に生成された説明">
            <a:extLst>
              <a:ext uri="{FF2B5EF4-FFF2-40B4-BE49-F238E27FC236}">
                <a16:creationId xmlns:a16="http://schemas.microsoft.com/office/drawing/2014/main" id="{1C5ECF3B-1738-454D-8116-EA96F1E1C698}"/>
              </a:ext>
            </a:extLst>
          </p:cNvPr>
          <p:cNvPicPr>
            <a:picLocks noChangeAspect="1"/>
          </p:cNvPicPr>
          <p:nvPr/>
        </p:nvPicPr>
        <p:blipFill>
          <a:blip r:embed="rId2"/>
          <a:stretch>
            <a:fillRect/>
          </a:stretch>
        </p:blipFill>
        <p:spPr>
          <a:xfrm>
            <a:off x="102408" y="0"/>
            <a:ext cx="8939185" cy="6858000"/>
          </a:xfrm>
          <a:prstGeom prst="rect">
            <a:avLst/>
          </a:prstGeom>
        </p:spPr>
      </p:pic>
      <p:sp>
        <p:nvSpPr>
          <p:cNvPr id="6" name="角丸四角形吹き出し 5">
            <a:extLst>
              <a:ext uri="{FF2B5EF4-FFF2-40B4-BE49-F238E27FC236}">
                <a16:creationId xmlns:a16="http://schemas.microsoft.com/office/drawing/2014/main" id="{7E975285-AB4A-F84C-AAA1-A5997002F23C}"/>
              </a:ext>
            </a:extLst>
          </p:cNvPr>
          <p:cNvSpPr/>
          <p:nvPr/>
        </p:nvSpPr>
        <p:spPr>
          <a:xfrm>
            <a:off x="1629105" y="4666593"/>
            <a:ext cx="3794234" cy="1894011"/>
          </a:xfrm>
          <a:prstGeom prst="wedgeRoundRectCallout">
            <a:avLst>
              <a:gd name="adj1" fmla="val -25264"/>
              <a:gd name="adj2" fmla="val -77720"/>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9A8D5E5-8259-1E41-B0DA-9F09636C3956}"/>
              </a:ext>
            </a:extLst>
          </p:cNvPr>
          <p:cNvSpPr txBox="1"/>
          <p:nvPr/>
        </p:nvSpPr>
        <p:spPr>
          <a:xfrm>
            <a:off x="1781504" y="4834758"/>
            <a:ext cx="3489435" cy="1754326"/>
          </a:xfrm>
          <a:prstGeom prst="rect">
            <a:avLst/>
          </a:prstGeom>
          <a:noFill/>
        </p:spPr>
        <p:txBody>
          <a:bodyPr wrap="square" rtlCol="0">
            <a:spAutoFit/>
          </a:bodyPr>
          <a:lstStyle/>
          <a:p>
            <a:r>
              <a:rPr kumimoji="1" lang="ja-JP" altLang="en-US"/>
              <a:t>証券会社から電子交付や郵送される特定口座年間取引報告書を参考に，（譲渡に係る年間取引損益及び源泉徴収税等）の欄の上場分，特定信用分を記述します．</a:t>
            </a:r>
          </a:p>
        </p:txBody>
      </p:sp>
      <p:sp>
        <p:nvSpPr>
          <p:cNvPr id="2" name="左中かっこ 1">
            <a:extLst>
              <a:ext uri="{FF2B5EF4-FFF2-40B4-BE49-F238E27FC236}">
                <a16:creationId xmlns:a16="http://schemas.microsoft.com/office/drawing/2014/main" id="{31F8FC9D-8DB0-B24A-B93A-F2BE3569EF5F}"/>
              </a:ext>
            </a:extLst>
          </p:cNvPr>
          <p:cNvSpPr/>
          <p:nvPr/>
        </p:nvSpPr>
        <p:spPr>
          <a:xfrm>
            <a:off x="2459421" y="3563007"/>
            <a:ext cx="189186" cy="525517"/>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44420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10;&#10;自動的に生成された説明">
            <a:extLst>
              <a:ext uri="{FF2B5EF4-FFF2-40B4-BE49-F238E27FC236}">
                <a16:creationId xmlns:a16="http://schemas.microsoft.com/office/drawing/2014/main" id="{1C5ECF3B-1738-454D-8116-EA96F1E1C698}"/>
              </a:ext>
            </a:extLst>
          </p:cNvPr>
          <p:cNvPicPr>
            <a:picLocks noChangeAspect="1"/>
          </p:cNvPicPr>
          <p:nvPr/>
        </p:nvPicPr>
        <p:blipFill>
          <a:blip r:embed="rId2"/>
          <a:stretch>
            <a:fillRect/>
          </a:stretch>
        </p:blipFill>
        <p:spPr>
          <a:xfrm>
            <a:off x="102408" y="0"/>
            <a:ext cx="8939185" cy="6858000"/>
          </a:xfrm>
          <a:prstGeom prst="rect">
            <a:avLst/>
          </a:prstGeom>
        </p:spPr>
      </p:pic>
      <p:sp>
        <p:nvSpPr>
          <p:cNvPr id="6" name="角丸四角形吹き出し 5">
            <a:extLst>
              <a:ext uri="{FF2B5EF4-FFF2-40B4-BE49-F238E27FC236}">
                <a16:creationId xmlns:a16="http://schemas.microsoft.com/office/drawing/2014/main" id="{7E975285-AB4A-F84C-AAA1-A5997002F23C}"/>
              </a:ext>
            </a:extLst>
          </p:cNvPr>
          <p:cNvSpPr/>
          <p:nvPr/>
        </p:nvSpPr>
        <p:spPr>
          <a:xfrm>
            <a:off x="5885795" y="3899339"/>
            <a:ext cx="3155797" cy="2583340"/>
          </a:xfrm>
          <a:prstGeom prst="wedgeRoundRectCallout">
            <a:avLst>
              <a:gd name="adj1" fmla="val -52909"/>
              <a:gd name="adj2" fmla="val 7513"/>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B9A8D5E5-8259-1E41-B0DA-9F09636C3956}"/>
              </a:ext>
            </a:extLst>
          </p:cNvPr>
          <p:cNvSpPr txBox="1"/>
          <p:nvPr/>
        </p:nvSpPr>
        <p:spPr>
          <a:xfrm>
            <a:off x="6036914" y="4175346"/>
            <a:ext cx="2853558" cy="2031325"/>
          </a:xfrm>
          <a:prstGeom prst="rect">
            <a:avLst/>
          </a:prstGeom>
          <a:noFill/>
        </p:spPr>
        <p:txBody>
          <a:bodyPr wrap="square" rtlCol="0">
            <a:spAutoFit/>
          </a:bodyPr>
          <a:lstStyle/>
          <a:p>
            <a:r>
              <a:rPr kumimoji="1" lang="ja-JP" altLang="en-US"/>
              <a:t>証券会社から電子交付や郵送される特定口座年間取引報告書を参考に，（配当等の額及び源泉徴収税額等）の欄の特定上場株式等の配当等の数字を記述します．</a:t>
            </a:r>
          </a:p>
        </p:txBody>
      </p:sp>
      <p:sp>
        <p:nvSpPr>
          <p:cNvPr id="2" name="左中かっこ 1">
            <a:extLst>
              <a:ext uri="{FF2B5EF4-FFF2-40B4-BE49-F238E27FC236}">
                <a16:creationId xmlns:a16="http://schemas.microsoft.com/office/drawing/2014/main" id="{31F8FC9D-8DB0-B24A-B93A-F2BE3569EF5F}"/>
              </a:ext>
            </a:extLst>
          </p:cNvPr>
          <p:cNvSpPr/>
          <p:nvPr/>
        </p:nvSpPr>
        <p:spPr>
          <a:xfrm rot="10800000">
            <a:off x="5399758" y="4694022"/>
            <a:ext cx="346841" cy="1402229"/>
          </a:xfrm>
          <a:prstGeom prst="leftBrace">
            <a:avLst>
              <a:gd name="adj1" fmla="val 8333"/>
              <a:gd name="adj2" fmla="val 5075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99570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10;&#10;自動的に生成された説明">
            <a:extLst>
              <a:ext uri="{FF2B5EF4-FFF2-40B4-BE49-F238E27FC236}">
                <a16:creationId xmlns:a16="http://schemas.microsoft.com/office/drawing/2014/main" id="{D0D0CA03-5847-8841-8A26-42B107F5D887}"/>
              </a:ext>
            </a:extLst>
          </p:cNvPr>
          <p:cNvPicPr>
            <a:picLocks noChangeAspect="1"/>
          </p:cNvPicPr>
          <p:nvPr/>
        </p:nvPicPr>
        <p:blipFill>
          <a:blip r:embed="rId2"/>
          <a:stretch>
            <a:fillRect/>
          </a:stretch>
        </p:blipFill>
        <p:spPr>
          <a:xfrm>
            <a:off x="97654" y="0"/>
            <a:ext cx="8948691" cy="6858000"/>
          </a:xfrm>
          <a:prstGeom prst="rect">
            <a:avLst/>
          </a:prstGeom>
        </p:spPr>
      </p:pic>
      <p:sp>
        <p:nvSpPr>
          <p:cNvPr id="4" name="角丸四角形吹き出し 3">
            <a:extLst>
              <a:ext uri="{FF2B5EF4-FFF2-40B4-BE49-F238E27FC236}">
                <a16:creationId xmlns:a16="http://schemas.microsoft.com/office/drawing/2014/main" id="{096282BF-F238-254B-AA84-12695BA898FB}"/>
              </a:ext>
            </a:extLst>
          </p:cNvPr>
          <p:cNvSpPr/>
          <p:nvPr/>
        </p:nvSpPr>
        <p:spPr>
          <a:xfrm>
            <a:off x="5988202" y="2066435"/>
            <a:ext cx="3058143" cy="1065648"/>
          </a:xfrm>
          <a:prstGeom prst="wedgeRoundRectCallout">
            <a:avLst>
              <a:gd name="adj1" fmla="val -53908"/>
              <a:gd name="adj2" fmla="val -37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F795C79-CB08-354B-9FD3-C65FB28E2F97}"/>
              </a:ext>
            </a:extLst>
          </p:cNvPr>
          <p:cNvSpPr txBox="1"/>
          <p:nvPr/>
        </p:nvSpPr>
        <p:spPr>
          <a:xfrm>
            <a:off x="6139321" y="2276093"/>
            <a:ext cx="2853558" cy="646331"/>
          </a:xfrm>
          <a:prstGeom prst="rect">
            <a:avLst/>
          </a:prstGeom>
          <a:noFill/>
        </p:spPr>
        <p:txBody>
          <a:bodyPr wrap="square" rtlCol="0">
            <a:spAutoFit/>
          </a:bodyPr>
          <a:lstStyle/>
          <a:p>
            <a:r>
              <a:rPr kumimoji="1" lang="ja-JP" altLang="en-US"/>
              <a:t>上記以外のものに関する数字もあれば記述します．</a:t>
            </a:r>
          </a:p>
        </p:txBody>
      </p:sp>
      <p:sp>
        <p:nvSpPr>
          <p:cNvPr id="6" name="左中かっこ 5">
            <a:extLst>
              <a:ext uri="{FF2B5EF4-FFF2-40B4-BE49-F238E27FC236}">
                <a16:creationId xmlns:a16="http://schemas.microsoft.com/office/drawing/2014/main" id="{F6B331BB-DD2E-9E46-B37B-C8980024AE41}"/>
              </a:ext>
            </a:extLst>
          </p:cNvPr>
          <p:cNvSpPr/>
          <p:nvPr/>
        </p:nvSpPr>
        <p:spPr>
          <a:xfrm rot="10800000">
            <a:off x="5502165" y="2066435"/>
            <a:ext cx="346841" cy="1065647"/>
          </a:xfrm>
          <a:prstGeom prst="leftBrace">
            <a:avLst>
              <a:gd name="adj1" fmla="val 8333"/>
              <a:gd name="adj2" fmla="val 5075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6B54E2A8-CC43-AC43-A68D-5438C9D9AF22}"/>
              </a:ext>
            </a:extLst>
          </p:cNvPr>
          <p:cNvCxnSpPr>
            <a:cxnSpLocks/>
          </p:cNvCxnSpPr>
          <p:nvPr/>
        </p:nvCxnSpPr>
        <p:spPr>
          <a:xfrm>
            <a:off x="2680135" y="4564117"/>
            <a:ext cx="30585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角丸四角形吹き出し 8">
            <a:extLst>
              <a:ext uri="{FF2B5EF4-FFF2-40B4-BE49-F238E27FC236}">
                <a16:creationId xmlns:a16="http://schemas.microsoft.com/office/drawing/2014/main" id="{5495A89B-640A-CB48-AFBB-452048E0FCCE}"/>
              </a:ext>
            </a:extLst>
          </p:cNvPr>
          <p:cNvSpPr/>
          <p:nvPr/>
        </p:nvSpPr>
        <p:spPr>
          <a:xfrm>
            <a:off x="5988202" y="4983056"/>
            <a:ext cx="3058143" cy="578990"/>
          </a:xfrm>
          <a:prstGeom prst="wedgeRoundRectCallout">
            <a:avLst>
              <a:gd name="adj1" fmla="val -56313"/>
              <a:gd name="adj2" fmla="val -120989"/>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034752D-0E0D-8F41-A9D7-A766C9CEC7FC}"/>
              </a:ext>
            </a:extLst>
          </p:cNvPr>
          <p:cNvSpPr txBox="1"/>
          <p:nvPr/>
        </p:nvSpPr>
        <p:spPr>
          <a:xfrm>
            <a:off x="6139321" y="5087885"/>
            <a:ext cx="2853558" cy="369332"/>
          </a:xfrm>
          <a:prstGeom prst="rect">
            <a:avLst/>
          </a:prstGeom>
          <a:noFill/>
        </p:spPr>
        <p:txBody>
          <a:bodyPr wrap="square" rtlCol="0">
            <a:spAutoFit/>
          </a:bodyPr>
          <a:lstStyle/>
          <a:p>
            <a:r>
              <a:rPr kumimoji="1" lang="ja-JP" altLang="en-US"/>
              <a:t>証券会社名を記入します．</a:t>
            </a:r>
          </a:p>
        </p:txBody>
      </p:sp>
    </p:spTree>
    <p:extLst>
      <p:ext uri="{BB962C8B-B14F-4D97-AF65-F5344CB8AC3E}">
        <p14:creationId xmlns:p14="http://schemas.microsoft.com/office/powerpoint/2010/main" val="322853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10;&#10;自動的に生成された説明">
            <a:extLst>
              <a:ext uri="{FF2B5EF4-FFF2-40B4-BE49-F238E27FC236}">
                <a16:creationId xmlns:a16="http://schemas.microsoft.com/office/drawing/2014/main" id="{E6487359-A38A-A643-86EA-707C8EF0D3D5}"/>
              </a:ext>
            </a:extLst>
          </p:cNvPr>
          <p:cNvPicPr>
            <a:picLocks noChangeAspect="1"/>
          </p:cNvPicPr>
          <p:nvPr/>
        </p:nvPicPr>
        <p:blipFill>
          <a:blip r:embed="rId2"/>
          <a:stretch>
            <a:fillRect/>
          </a:stretch>
        </p:blipFill>
        <p:spPr>
          <a:xfrm>
            <a:off x="113300" y="0"/>
            <a:ext cx="8917399" cy="6858000"/>
          </a:xfrm>
          <a:prstGeom prst="rect">
            <a:avLst/>
          </a:prstGeom>
        </p:spPr>
      </p:pic>
      <p:sp>
        <p:nvSpPr>
          <p:cNvPr id="4" name="角丸四角形吹き出し 3">
            <a:extLst>
              <a:ext uri="{FF2B5EF4-FFF2-40B4-BE49-F238E27FC236}">
                <a16:creationId xmlns:a16="http://schemas.microsoft.com/office/drawing/2014/main" id="{D6120820-7BBF-3741-9450-1F84E3DFA3A5}"/>
              </a:ext>
            </a:extLst>
          </p:cNvPr>
          <p:cNvSpPr/>
          <p:nvPr/>
        </p:nvSpPr>
        <p:spPr>
          <a:xfrm>
            <a:off x="2940202" y="3825766"/>
            <a:ext cx="4417039" cy="790348"/>
          </a:xfrm>
          <a:prstGeom prst="wedgeRoundRectCallout">
            <a:avLst>
              <a:gd name="adj1" fmla="val -56657"/>
              <a:gd name="adj2" fmla="val 29680"/>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D0CDC10-7591-5F4C-A5BB-1267EB67F096}"/>
              </a:ext>
            </a:extLst>
          </p:cNvPr>
          <p:cNvSpPr txBox="1"/>
          <p:nvPr/>
        </p:nvSpPr>
        <p:spPr>
          <a:xfrm>
            <a:off x="3091321" y="3969783"/>
            <a:ext cx="4265920" cy="646331"/>
          </a:xfrm>
          <a:prstGeom prst="rect">
            <a:avLst/>
          </a:prstGeom>
          <a:noFill/>
        </p:spPr>
        <p:txBody>
          <a:bodyPr wrap="square" rtlCol="0">
            <a:spAutoFit/>
          </a:bodyPr>
          <a:lstStyle/>
          <a:p>
            <a:r>
              <a:rPr kumimoji="1" lang="ja-JP" altLang="en-US"/>
              <a:t>複数の証券会社口座を保有している場合はクリックする．</a:t>
            </a:r>
          </a:p>
        </p:txBody>
      </p:sp>
    </p:spTree>
    <p:extLst>
      <p:ext uri="{BB962C8B-B14F-4D97-AF65-F5344CB8AC3E}">
        <p14:creationId xmlns:p14="http://schemas.microsoft.com/office/powerpoint/2010/main" val="29281116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TotalTime>
  <Words>205</Words>
  <Application>Microsoft Macintosh PowerPoint</Application>
  <PresentationFormat>画面に合わせる (4:3)</PresentationFormat>
  <Paragraphs>7</Paragraphs>
  <Slides>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ONODERA hideyuki</dc:creator>
  <cp:lastModifiedBy>ONODERA hideyuki</cp:lastModifiedBy>
  <cp:revision>5</cp:revision>
  <dcterms:created xsi:type="dcterms:W3CDTF">2021-02-15T16:26:34Z</dcterms:created>
  <dcterms:modified xsi:type="dcterms:W3CDTF">2021-02-15T16:58:02Z</dcterms:modified>
</cp:coreProperties>
</file>